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1066800" y="6680200"/>
            <a:ext cx="22252676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1066800" y="1854200"/>
            <a:ext cx="22237700" cy="4470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1066800" y="7048500"/>
            <a:ext cx="22237700" cy="1435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647700">
              <a:spcBef>
                <a:spcPts val="0"/>
              </a:spcBef>
              <a:buSzTx/>
              <a:buFontTx/>
              <a:buNone/>
              <a:defRPr sz="3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2" name="“Type a quote here.”"/>
          <p:cNvSpPr txBox="1"/>
          <p:nvPr>
            <p:ph type="body" sz="quarter" idx="22"/>
          </p:nvPr>
        </p:nvSpPr>
        <p:spPr>
          <a:xfrm>
            <a:off x="2387600" y="6061864"/>
            <a:ext cx="19621500" cy="944572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647700">
              <a:spcBef>
                <a:spcPts val="3400"/>
              </a:spcBef>
              <a:buSzTx/>
              <a:buFontTx/>
              <a:buNone/>
              <a:defRPr sz="56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/>
          <p:nvPr>
            <p:ph type="pic" idx="21"/>
          </p:nvPr>
        </p:nvSpPr>
        <p:spPr>
          <a:xfrm>
            <a:off x="-12700" y="-25400"/>
            <a:ext cx="24384000" cy="177743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14147800" y="11214100"/>
            <a:ext cx="0" cy="200043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Image"/>
          <p:cNvSpPr/>
          <p:nvPr>
            <p:ph type="pic" idx="21"/>
          </p:nvPr>
        </p:nvSpPr>
        <p:spPr>
          <a:xfrm>
            <a:off x="-88900" y="-38100"/>
            <a:ext cx="35966400" cy="2188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2641600" y="10947400"/>
            <a:ext cx="10858500" cy="23876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14719300" y="11938000"/>
            <a:ext cx="9283700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1066800" y="4622800"/>
            <a:ext cx="22237700" cy="44704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1066800" y="6845300"/>
            <a:ext cx="10002141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Image"/>
          <p:cNvSpPr/>
          <p:nvPr>
            <p:ph type="pic" idx="21"/>
          </p:nvPr>
        </p:nvSpPr>
        <p:spPr>
          <a:xfrm>
            <a:off x="9867900" y="-12700"/>
            <a:ext cx="20929600" cy="13982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1066800" y="2019300"/>
            <a:ext cx="10007600" cy="4470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066800" y="7213600"/>
            <a:ext cx="10007600" cy="4470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952499" y="12985800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1066800" y="2768600"/>
            <a:ext cx="9512612" cy="18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" name="Image"/>
          <p:cNvSpPr/>
          <p:nvPr>
            <p:ph type="pic" idx="21"/>
          </p:nvPr>
        </p:nvSpPr>
        <p:spPr>
          <a:xfrm>
            <a:off x="12052300" y="-1016000"/>
            <a:ext cx="12788900" cy="1903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Title Text"/>
          <p:cNvSpPr txBox="1"/>
          <p:nvPr>
            <p:ph type="title"/>
          </p:nvPr>
        </p:nvSpPr>
        <p:spPr>
          <a:xfrm>
            <a:off x="1066800" y="469900"/>
            <a:ext cx="9525000" cy="1968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1066800" y="3124200"/>
            <a:ext cx="9525000" cy="93726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957643" y="12985800"/>
            <a:ext cx="368504" cy="374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/>
          <p:nvPr>
            <p:ph type="body" idx="1"/>
          </p:nvPr>
        </p:nvSpPr>
        <p:spPr>
          <a:xfrm>
            <a:off x="1663700" y="1244600"/>
            <a:ext cx="21031200" cy="11201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15811739" y="711200"/>
            <a:ext cx="1" cy="1114360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" name="Line"/>
          <p:cNvSpPr/>
          <p:nvPr/>
        </p:nvSpPr>
        <p:spPr>
          <a:xfrm>
            <a:off x="15811500" y="6277570"/>
            <a:ext cx="7763085" cy="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" name="Image"/>
          <p:cNvSpPr/>
          <p:nvPr>
            <p:ph type="pic" sz="quarter" idx="21"/>
          </p:nvPr>
        </p:nvSpPr>
        <p:spPr>
          <a:xfrm>
            <a:off x="15930593" y="6426200"/>
            <a:ext cx="9151185" cy="610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Image"/>
          <p:cNvSpPr/>
          <p:nvPr>
            <p:ph type="pic" sz="half" idx="22"/>
          </p:nvPr>
        </p:nvSpPr>
        <p:spPr>
          <a:xfrm>
            <a:off x="15900400" y="-152400"/>
            <a:ext cx="7785100" cy="1159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Image"/>
          <p:cNvSpPr/>
          <p:nvPr>
            <p:ph type="pic" idx="23"/>
          </p:nvPr>
        </p:nvSpPr>
        <p:spPr>
          <a:xfrm>
            <a:off x="622300" y="711200"/>
            <a:ext cx="15544800" cy="11328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977900" y="12179300"/>
            <a:ext cx="14579600" cy="1320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1066800" y="2768600"/>
            <a:ext cx="22252698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066800" y="469900"/>
            <a:ext cx="222377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1066800" y="3124200"/>
            <a:ext cx="22237700" cy="937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3216221" y="129858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hyperlink" Target="https://docs.python.org/3/library/tkinter.html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ackgammon 4 Real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81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Backgammon 4 Real</a:t>
            </a:r>
          </a:p>
        </p:txBody>
      </p:sp>
      <p:sp>
        <p:nvSpPr>
          <p:cNvPr id="128" name="Play Backgammon against the computer on a real board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Play Backgammon against the computer on a real board</a:t>
            </a:r>
          </a:p>
        </p:txBody>
      </p:sp>
      <p:pic>
        <p:nvPicPr>
          <p:cNvPr id="129" name="Backgammon_lg.png" descr="Backgammon_l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19409" y="7485747"/>
            <a:ext cx="8084640" cy="5265207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Introduction to Computational and Biological Vision 2021…"/>
          <p:cNvSpPr txBox="1"/>
          <p:nvPr/>
        </p:nvSpPr>
        <p:spPr>
          <a:xfrm>
            <a:off x="1003213" y="10950904"/>
            <a:ext cx="11876686" cy="1714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Introduction to Computational and Biological Vision 2021</a:t>
            </a:r>
          </a:p>
          <a:p>
            <a:pPr algn="l">
              <a:spcBef>
                <a:spcPts val="4200"/>
              </a:spcBef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Department of Computer Science, Ben-Gurion University </a:t>
            </a:r>
          </a:p>
        </p:txBody>
      </p:sp>
      <p:sp>
        <p:nvSpPr>
          <p:cNvPr id="131" name="Oz Mishli &amp; Or Hayat"/>
          <p:cNvSpPr txBox="1"/>
          <p:nvPr/>
        </p:nvSpPr>
        <p:spPr>
          <a:xfrm>
            <a:off x="1050423" y="9982787"/>
            <a:ext cx="4609492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Oz Mishli &amp; Or Hayat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creen Shot 2021-03-05 at 19.20.38.png" descr="Screen Shot 2021-03-05 at 19.20.38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8664" y="2181701"/>
            <a:ext cx="10260234" cy="5872785"/>
          </a:xfrm>
          <a:prstGeom prst="rect">
            <a:avLst/>
          </a:prstGeom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  <p:sp>
        <p:nvSpPr>
          <p:cNvPr id="209" name="Board Alignment using Homography"/>
          <p:cNvSpPr txBox="1"/>
          <p:nvPr>
            <p:ph type="title"/>
          </p:nvPr>
        </p:nvSpPr>
        <p:spPr>
          <a:xfrm>
            <a:off x="1417714" y="10947400"/>
            <a:ext cx="12082386" cy="2387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Board Alignment using Homography </a:t>
            </a:r>
          </a:p>
        </p:txBody>
      </p:sp>
      <p:sp>
        <p:nvSpPr>
          <p:cNvPr id="210" name="Original image to 400x400 tightly cropped and aligned board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defRPr sz="2664"/>
            </a:lvl1pPr>
          </a:lstStyle>
          <a:p>
            <a:pPr/>
            <a:r>
              <a:t>Original image to 400x400 tightly cropped and aligned board</a:t>
            </a:r>
          </a:p>
        </p:txBody>
      </p:sp>
      <p:pic>
        <p:nvPicPr>
          <p:cNvPr id="211" name="Screen Shot 2021-03-05 at 19.21.44.png" descr="Screen Shot 2021-03-05 at 19.21.44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94854" y="6392466"/>
            <a:ext cx="4024176" cy="4040084"/>
          </a:xfrm>
          <a:prstGeom prst="rect">
            <a:avLst/>
          </a:prstGeom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  <p:sp>
        <p:nvSpPr>
          <p:cNvPr id="212" name="Homography"/>
          <p:cNvSpPr txBox="1"/>
          <p:nvPr/>
        </p:nvSpPr>
        <p:spPr>
          <a:xfrm>
            <a:off x="12302396" y="2344646"/>
            <a:ext cx="6376664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defRPr sz="6000">
                <a:solidFill>
                  <a:srgbClr val="05A89D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Homography</a:t>
            </a:r>
          </a:p>
        </p:txBody>
      </p:sp>
      <p:pic>
        <p:nvPicPr>
          <p:cNvPr id="217" name="Connection Line" descr="Connection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6812" y="2917292"/>
            <a:ext cx="11669093" cy="3511894"/>
          </a:xfrm>
          <a:prstGeom prst="rect">
            <a:avLst/>
          </a:prstGeom>
        </p:spPr>
      </p:pic>
      <p:pic>
        <p:nvPicPr>
          <p:cNvPr id="219" name="Connection Line" descr="Connection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57788" y="2882043"/>
            <a:ext cx="11378243" cy="3587805"/>
          </a:xfrm>
          <a:prstGeom prst="rect">
            <a:avLst/>
          </a:prstGeom>
        </p:spPr>
      </p:pic>
      <p:pic>
        <p:nvPicPr>
          <p:cNvPr id="221" name="Connection Line" descr="Connection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36293" y="6879293"/>
            <a:ext cx="11938549" cy="3645570"/>
          </a:xfrm>
          <a:prstGeom prst="rect">
            <a:avLst/>
          </a:prstGeom>
        </p:spPr>
      </p:pic>
      <p:pic>
        <p:nvPicPr>
          <p:cNvPr id="223" name="Connection Line" descr="Connection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919544" y="7329468"/>
            <a:ext cx="11346145" cy="323315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Board Calibration: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Board Calibration: Goals</a:t>
            </a:r>
          </a:p>
        </p:txBody>
      </p:sp>
      <p:sp>
        <p:nvSpPr>
          <p:cNvPr id="227" name="Find all areas on the board where checkers can “legally” be plac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all areas on the board where checkers can “legally” be placed</a:t>
            </a:r>
          </a:p>
          <a:p>
            <a:pPr/>
            <a:r>
              <a:t>Define them numerically on the tightly cropped board image: </a:t>
            </a:r>
            <a:r>
              <a:rPr b="1" i="1">
                <a:latin typeface="Helvetica Neue"/>
                <a:ea typeface="Helvetica Neue"/>
                <a:cs typeface="Helvetica Neue"/>
                <a:sym typeface="Helvetica Neue"/>
              </a:rPr>
              <a:t>Checkers Containers</a:t>
            </a:r>
            <a:r>
              <a:t> </a:t>
            </a:r>
          </a:p>
          <a:p>
            <a:pPr/>
            <a:r>
              <a:t>Automatic process with no user intervention</a:t>
            </a:r>
          </a:p>
          <a:p>
            <a:pPr/>
            <a:r>
              <a:t>Done once, before the game starts; on an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empty board</a:t>
            </a:r>
          </a:p>
          <a:p>
            <a:pPr/>
            <a:r>
              <a:t>During the game, detect the location of checkers and associate them to containers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alibration Step #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Calibration Step #1 </a:t>
            </a:r>
          </a:p>
        </p:txBody>
      </p:sp>
      <p:sp>
        <p:nvSpPr>
          <p:cNvPr id="230" name="The red triangles are most distinct in color and shap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red triangles are most distinct in color and shape </a:t>
            </a:r>
          </a:p>
          <a:p>
            <a:pPr>
              <a:defRPr b="1"/>
            </a:pPr>
            <a:r>
              <a:t>Triangle Detection:</a:t>
            </a:r>
          </a:p>
          <a:p>
            <a:pPr lvl="1"/>
            <a:r>
              <a:t>Gaussian blur</a:t>
            </a:r>
          </a:p>
          <a:p>
            <a:pPr lvl="1"/>
            <a:r>
              <a:t>Red HSV filter </a:t>
            </a:r>
          </a:p>
          <a:p>
            <a:pPr lvl="1"/>
            <a:r>
              <a:t>Filter all contours with 3 edges</a:t>
            </a:r>
          </a:p>
          <a:p>
            <a:pPr lvl="1"/>
            <a:r>
              <a:t>Filter triangles with ratio 1:4.5 base to edges </a:t>
            </a:r>
          </a:p>
        </p:txBody>
      </p:sp>
      <p:pic>
        <p:nvPicPr>
          <p:cNvPr id="231" name="Screen Shot 2021-03-05 at 19.21.44.png" descr="Screen Shot 2021-03-05 at 19.21.44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3488" y="622682"/>
            <a:ext cx="5789270" cy="5803047"/>
          </a:xfrm>
          <a:prstGeom prst="rect">
            <a:avLst/>
          </a:prstGeom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  <p:pic>
        <p:nvPicPr>
          <p:cNvPr id="232" name="Screen Shot 2021-03-05 at 19.43.27.png" descr="Screen Shot 2021-03-05 at 19.43.27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01176" y="7252906"/>
            <a:ext cx="5923222" cy="5943303"/>
          </a:xfrm>
          <a:prstGeom prst="rect">
            <a:avLst/>
          </a:prstGeom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  <p:pic>
        <p:nvPicPr>
          <p:cNvPr id="234" name="Connection Line" descr="Connection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21668" y="6765580"/>
            <a:ext cx="3533585" cy="374533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alibration Step #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Calibration Step #2</a:t>
            </a:r>
          </a:p>
        </p:txBody>
      </p:sp>
      <p:sp>
        <p:nvSpPr>
          <p:cNvPr id="238" name="Create all Checkers Container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all Checkers Containers</a:t>
            </a:r>
          </a:p>
          <a:p>
            <a:pPr lvl="1"/>
            <a:r>
              <a:t>Create bounding box around each red triangle (12)</a:t>
            </a:r>
          </a:p>
          <a:p>
            <a:pPr lvl="1"/>
            <a:r>
              <a:t>Sort bounding boxes top-to-bottom, left-to-right (6 top, 6 bottom)</a:t>
            </a:r>
          </a:p>
          <a:p>
            <a:pPr lvl="1"/>
            <a:r>
              <a:t>Calculate bounding box for all black rectangles (12)</a:t>
            </a:r>
          </a:p>
          <a:p>
            <a:pPr lvl="1"/>
            <a:r>
              <a:t>Calculate bounding box for the bar (1)</a:t>
            </a:r>
          </a:p>
          <a:p>
            <a:pPr lvl="1"/>
            <a:r>
              <a:t>The order is reverse as the camera opposes the player</a:t>
            </a:r>
          </a:p>
        </p:txBody>
      </p:sp>
      <p:pic>
        <p:nvPicPr>
          <p:cNvPr id="239" name="Screen Shot 2021-03-05 at 12.19.07.png" descr="Screen Shot 2021-03-05 at 12.19.07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0087" y="6268824"/>
            <a:ext cx="7272440" cy="7146366"/>
          </a:xfrm>
          <a:prstGeom prst="rect">
            <a:avLst/>
          </a:prstGeom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  <p:pic>
        <p:nvPicPr>
          <p:cNvPr id="240" name="Screen Shot 2021-03-05 at 19.43.27.png" descr="Screen Shot 2021-03-05 at 19.43.27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88882" y="400522"/>
            <a:ext cx="5406426" cy="5417109"/>
          </a:xfrm>
          <a:prstGeom prst="rect">
            <a:avLst/>
          </a:prstGeom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  <p:pic>
        <p:nvPicPr>
          <p:cNvPr id="243" name="Connection Line" descr="Connection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70829" y="2913430"/>
            <a:ext cx="2376783" cy="3027469"/>
          </a:xfrm>
          <a:prstGeom prst="rect">
            <a:avLst/>
          </a:prstGeom>
        </p:spPr>
      </p:pic>
      <p:pic>
        <p:nvPicPr>
          <p:cNvPr id="242" name="p3Lce0JhWoOICYbth08baLq7jLJNpy7saytbqEbDcQhN5HZD4wrM2G3W8Rt5tPSP8ERInshH3gAenGvykgHxM7-_Sx1eAx9TXXC9oBR2D_UeokFRy_IIRogvyuutV2psUMMz61HD.png" descr="p3Lce0JhWoOICYbth08baLq7jLJNpy7saytbqEbDcQhN5HZD4wrM2G3W8Rt5tPSP8ERInshH3gAenGvykgHxM7-_Sx1eAx9TXXC9oBR2D_UeokFRy_IIRogvyuutV2psUMMz61H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51451" y="7316490"/>
            <a:ext cx="5888271" cy="50510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During the Game: Detect Current Board Stat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During the Game: Detect Current Board Status</a:t>
            </a:r>
          </a:p>
        </p:txBody>
      </p:sp>
      <p:sp>
        <p:nvSpPr>
          <p:cNvPr id="247" name="Again, color issues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Again, color issues!</a:t>
            </a:r>
          </a:p>
          <a:p>
            <a:pPr/>
            <a:r>
              <a:t>Can you spot the 2 black checkers on </a:t>
            </a:r>
            <a:br/>
            <a:r>
              <a:t>the board? </a:t>
            </a:r>
          </a:p>
        </p:txBody>
      </p:sp>
      <p:pic>
        <p:nvPicPr>
          <p:cNvPr id="248" name="-C4W8bWfRPjx2cdJNTg0S0c6ny4xMAqmCEtzd93gVpCCkcOqrB3RjXE6V8-nY77HAn7WZP95si7MjgqMGG4l34ZJEWcV__hvhMlC8k77C-DzwsPFKjy_JIiUMEw-OlNkQJ_jyuc-.jpg" descr="-C4W8bWfRPjx2cdJNTg0S0c6ny4xMAqmCEtzd93gVpCCkcOqrB3RjXE6V8-nY77HAn7WZP95si7MjgqMGG4l34ZJEWcV__hvhMlC8k77C-DzwsPFKjy_JIiUMEw-OlNkQJ_jyuc-.jp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5555101" y="3515764"/>
            <a:ext cx="6240719" cy="2819081"/>
          </a:xfrm>
          <a:prstGeom prst="rect">
            <a:avLst/>
          </a:prstGeom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  <p:pic>
        <p:nvPicPr>
          <p:cNvPr id="249" name="qS_0pc21TlAUF6NtEKwIV-L130hUPkVmFzG_hGeQoci2aqrQQn4_f14X1-c1SL4GTtQ0dUscjTt-pyxx7dkd9-MxlPDvk0jVEkbPsMJumWWbroM6ZK8hGQQOV6HqubHHj9cBV4t2.png" descr="qS_0pc21TlAUF6NtEKwIV-L130hUPkVmFzG_hGeQoci2aqrQQn4_f14X1-c1SL4GTtQ0dUscjTt-pyxx7dkd9-MxlPDvk0jVEkbPsMJumWWbroM6ZK8hGQQOV6HqubHHj9cBV4t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2317" y="6625560"/>
            <a:ext cx="10426968" cy="6159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Image" descr="Imag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52474" y="9926411"/>
            <a:ext cx="4864785" cy="3423579"/>
          </a:xfrm>
          <a:prstGeom prst="rect">
            <a:avLst/>
          </a:prstGeom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  <p:pic>
        <p:nvPicPr>
          <p:cNvPr id="255" name="Connection Line" descr="Connection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724511" y="8486284"/>
            <a:ext cx="2153526" cy="2329476"/>
          </a:xfrm>
          <a:prstGeom prst="rect">
            <a:avLst/>
          </a:prstGeom>
        </p:spPr>
      </p:pic>
      <p:pic>
        <p:nvPicPr>
          <p:cNvPr id="257" name="Connection Line" descr="Connection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576831" y="8163045"/>
            <a:ext cx="811663" cy="2646170"/>
          </a:xfrm>
          <a:prstGeom prst="rect">
            <a:avLst/>
          </a:prstGeom>
        </p:spPr>
      </p:pic>
      <p:sp>
        <p:nvSpPr>
          <p:cNvPr id="253" name="White player"/>
          <p:cNvSpPr txBox="1"/>
          <p:nvPr/>
        </p:nvSpPr>
        <p:spPr>
          <a:xfrm>
            <a:off x="13546991" y="7420578"/>
            <a:ext cx="4646359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lnSpc>
                <a:spcPct val="150000"/>
              </a:lnSpc>
              <a:defRPr sz="5700">
                <a:solidFill>
                  <a:srgbClr val="FF26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White player</a:t>
            </a:r>
          </a:p>
        </p:txBody>
      </p:sp>
      <p:sp>
        <p:nvSpPr>
          <p:cNvPr id="254" name="Black player"/>
          <p:cNvSpPr txBox="1"/>
          <p:nvPr/>
        </p:nvSpPr>
        <p:spPr>
          <a:xfrm>
            <a:off x="18394998" y="7075478"/>
            <a:ext cx="4646359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lnSpc>
                <a:spcPct val="150000"/>
              </a:lnSpc>
              <a:defRPr sz="5700">
                <a:solidFill>
                  <a:srgbClr val="FF26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Black player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7" grpId="4"/>
      <p:bldP build="whole" bldLvl="1" animBg="1" rev="0" advAuto="0" spid="253" grpId="3"/>
      <p:bldP build="whole" bldLvl="1" animBg="1" rev="0" advAuto="0" spid="250" grpId="2"/>
      <p:bldP build="whole" bldLvl="1" animBg="1" rev="0" advAuto="0" spid="254" grpId="1"/>
      <p:bldP build="whole" bldLvl="1" animBg="1" rev="0" advAuto="0" spid="255" grpId="5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Detect Current Board Stat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Detect Current Board Status</a:t>
            </a:r>
          </a:p>
        </p:txBody>
      </p:sp>
      <p:sp>
        <p:nvSpPr>
          <p:cNvPr id="261" name="Apply 2 HSV filters (caramel &amp; silver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 2 HSV filters (caramel &amp; silver)</a:t>
            </a:r>
          </a:p>
          <a:p>
            <a:pPr/>
            <a:r>
              <a:t>Erosion and dilation</a:t>
            </a:r>
          </a:p>
          <a:p>
            <a:pPr/>
            <a:r>
              <a:t>Hough circles transform</a:t>
            </a:r>
          </a:p>
          <a:p>
            <a:pPr/>
            <a:r>
              <a:t>Associate each circle’s center to it’s respective checker container box</a:t>
            </a:r>
          </a:p>
        </p:txBody>
      </p:sp>
      <p:grpSp>
        <p:nvGrpSpPr>
          <p:cNvPr id="264" name="czNjbIwP6h32BKwx9VvapcHzeB7J35BEddkhd6FjiI46lQs-a3EEhfMnJpwbtUM4SDnGr1TJdvf2WQcaLLF1jageXcZjWIX11xopwIV-IicDkijkv2RV-2xZbaSalr5WoNjWeAqF.png"/>
          <p:cNvGrpSpPr/>
          <p:nvPr/>
        </p:nvGrpSpPr>
        <p:grpSpPr>
          <a:xfrm>
            <a:off x="12244226" y="557366"/>
            <a:ext cx="8695772" cy="4953815"/>
            <a:chOff x="0" y="0"/>
            <a:chExt cx="8695771" cy="4953814"/>
          </a:xfrm>
        </p:grpSpPr>
        <p:pic>
          <p:nvPicPr>
            <p:cNvPr id="263" name="czNjbIwP6h32BKwx9VvapcHzeB7J35BEddkhd6FjiI46lQs-a3EEhfMnJpwbtUM4SDnGr1TJdvf2WQcaLLF1jageXcZjWIX11xopwIV-IicDkijkv2RV-2xZbaSalr5WoNjWeAqF.png" descr="czNjbIwP6h32BKwx9VvapcHzeB7J35BEddkhd6FjiI46lQs-a3EEhfMnJpwbtUM4SDnGr1TJdvf2WQcaLLF1jageXcZjWIX11xopwIV-IicDkijkv2RV-2xZbaSalr5WoNjWeAqF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5180" r="0" b="0"/>
            <a:stretch>
              <a:fillRect/>
            </a:stretch>
          </p:blipFill>
          <p:spPr>
            <a:xfrm>
              <a:off x="25400" y="25399"/>
              <a:ext cx="8644972" cy="48522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2" name="czNjbIwP6h32BKwx9VvapcHzeB7J35BEddkhd6FjiI46lQs-a3EEhfMnJpwbtUM4SDnGr1TJdvf2WQcaLLF1jageXcZjWIX11xopwIV-IicDkijkv2RV-2xZbaSalr5WoNjWeAqF.png" descr="czNjbIwP6h32BKwx9VvapcHzeB7J35BEddkhd6FjiI46lQs-a3EEhfMnJpwbtUM4SDnGr1TJdvf2WQcaLLF1jageXcZjWIX11xopwIV-IicDkijkv2RV-2xZbaSalr5WoNjWeAqF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8695773" cy="4953815"/>
            </a:xfrm>
            <a:prstGeom prst="rect">
              <a:avLst/>
            </a:prstGeom>
            <a:effectLst/>
          </p:spPr>
        </p:pic>
      </p:grpSp>
      <p:grpSp>
        <p:nvGrpSpPr>
          <p:cNvPr id="267" name="qxt7L7rlvQyz3N_JD2fEXHpwFaGuXLfOWmNEoGRDG35kU1tThg6WUczuh5jq3mTAVk05mJzFJKJTIk9e-vCYwh9rVBQDxcP5JOgHMYpezbpYzUVifvM52lXW1rcPD2J094qUOlpQ.png"/>
          <p:cNvGrpSpPr/>
          <p:nvPr/>
        </p:nvGrpSpPr>
        <p:grpSpPr>
          <a:xfrm>
            <a:off x="17344763" y="6936654"/>
            <a:ext cx="6440637" cy="6364901"/>
            <a:chOff x="0" y="0"/>
            <a:chExt cx="6440636" cy="6364900"/>
          </a:xfrm>
        </p:grpSpPr>
        <p:pic>
          <p:nvPicPr>
            <p:cNvPr id="266" name="qxt7L7rlvQyz3N_JD2fEXHpwFaGuXLfOWmNEoGRDG35kU1tThg6WUczuh5jq3mTAVk05mJzFJKJTIk9e-vCYwh9rVBQDxcP5JOgHMYpezbpYzUVifvM52lXW1rcPD2J094qUOlpQ.png" descr="qxt7L7rlvQyz3N_JD2fEXHpwFaGuXLfOWmNEoGRDG35kU1tThg6WUczuh5jq3mTAVk05mJzFJKJTIk9e-vCYwh9rVBQDxcP5JOgHMYpezbpYzUVifvM52lXW1rcPD2J094qUOlpQ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87" r="0" b="0"/>
            <a:stretch>
              <a:fillRect/>
            </a:stretch>
          </p:blipFill>
          <p:spPr>
            <a:xfrm>
              <a:off x="25400" y="25400"/>
              <a:ext cx="6389837" cy="62633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5" name="qxt7L7rlvQyz3N_JD2fEXHpwFaGuXLfOWmNEoGRDG35kU1tThg6WUczuh5jq3mTAVk05mJzFJKJTIk9e-vCYwh9rVBQDxcP5JOgHMYpezbpYzUVifvM52lXW1rcPD2J094qUOlpQ.png" descr="qxt7L7rlvQyz3N_JD2fEXHpwFaGuXLfOWmNEoGRDG35kU1tThg6WUczuh5jq3mTAVk05mJzFJKJTIk9e-vCYwh9rVBQDxcP5JOgHMYpezbpYzUVifvM52lXW1rcPD2J094qUOlpQ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6440637" cy="6364902"/>
            </a:xfrm>
            <a:prstGeom prst="rect">
              <a:avLst/>
            </a:prstGeom>
            <a:effectLst/>
          </p:spPr>
        </p:pic>
      </p:grpSp>
      <p:grpSp>
        <p:nvGrpSpPr>
          <p:cNvPr id="270" name="Screen Shot 2021-03-05 at 12.19.07.png"/>
          <p:cNvGrpSpPr/>
          <p:nvPr/>
        </p:nvGrpSpPr>
        <p:grpSpPr>
          <a:xfrm>
            <a:off x="9251487" y="6467973"/>
            <a:ext cx="6471356" cy="6364902"/>
            <a:chOff x="0" y="0"/>
            <a:chExt cx="6471354" cy="6364901"/>
          </a:xfrm>
        </p:grpSpPr>
        <p:pic>
          <p:nvPicPr>
            <p:cNvPr id="269" name="Screen Shot 2021-03-05 at 12.19.07.png" descr="Screen Shot 2021-03-05 at 12.19.07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476" r="0" b="0"/>
            <a:stretch>
              <a:fillRect/>
            </a:stretch>
          </p:blipFill>
          <p:spPr>
            <a:xfrm>
              <a:off x="25400" y="25400"/>
              <a:ext cx="6420555" cy="62633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8" name="Screen Shot 2021-03-05 at 12.19.07.png" descr="Screen Shot 2021-03-05 at 12.19.07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-1"/>
              <a:ext cx="6471356" cy="6364902"/>
            </a:xfrm>
            <a:prstGeom prst="rect">
              <a:avLst/>
            </a:prstGeom>
            <a:effectLst/>
          </p:spPr>
        </p:pic>
      </p:grpSp>
      <p:pic>
        <p:nvPicPr>
          <p:cNvPr id="273" name="Connection Line" descr="Connection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036639" y="4174579"/>
            <a:ext cx="1533871" cy="2377100"/>
          </a:xfrm>
          <a:prstGeom prst="rect">
            <a:avLst/>
          </a:prstGeom>
        </p:spPr>
      </p:pic>
      <p:pic>
        <p:nvPicPr>
          <p:cNvPr id="275" name="Connection Line" descr="Connection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999896" y="9326544"/>
            <a:ext cx="1143182" cy="64775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3" grpId="1"/>
      <p:bldP build="whole" bldLvl="1" animBg="1" rev="0" advAuto="0" spid="275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 </a:t>
            </a:r>
          </a:p>
        </p:txBody>
      </p:sp>
      <p:sp>
        <p:nvSpPr>
          <p:cNvPr id="279" name="It was a great experience in realizing the challenges of computer vis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was a great experience in realizing the challenges of computer vision</a:t>
            </a:r>
          </a:p>
          <a:p>
            <a:pPr/>
            <a:r>
              <a:t>There is a real challenge in developing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robust</a:t>
            </a:r>
            <a:r>
              <a:t> computer vision software</a:t>
            </a:r>
          </a:p>
          <a:p>
            <a:pPr/>
            <a:r>
              <a:t>We liked the outcome</a:t>
            </a:r>
          </a:p>
          <a:p>
            <a:pPr lvl="1"/>
            <a:r>
              <a:t>Backgammon is a fun game to play</a:t>
            </a:r>
          </a:p>
          <a:p>
            <a:pPr lvl="1"/>
            <a:r>
              <a:t>Good user experience with adequate performance </a:t>
            </a:r>
          </a:p>
          <a:p>
            <a:pPr lvl="1"/>
            <a:r>
              <a:t>Need good lighting conditions!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roject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Goals</a:t>
            </a:r>
          </a:p>
        </p:txBody>
      </p:sp>
      <p:sp>
        <p:nvSpPr>
          <p:cNvPr id="134" name="Play Backgammon vs. an AI-powered computer riva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 Backgammon vs. an AI-powered computer rival</a:t>
            </a:r>
          </a:p>
          <a:p>
            <a:pPr/>
            <a:r>
              <a:t>Using a real Backgammon board and checkers</a:t>
            </a:r>
          </a:p>
          <a:p>
            <a:pPr/>
            <a:r>
              <a:t>Very good user experience</a:t>
            </a:r>
          </a:p>
          <a:p>
            <a:pPr/>
            <a:r>
              <a:t>A system that would be easy to set up, with standard components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BQOvNRd1ueXiylRRNulInDvYsvtPo0tJ3qtvw_53lYAor7sAzCXaIzSxXAIb-1_bhQuylTsE5Q1tE8k6YuVapraqnwa9nzDWa9DPC5e_1hNcd5ZZuaXXktsXRA7PETJ_oxQLX-74.jpg" descr="BQOvNRd1ueXiylRRNulInDvYsvtPo0tJ3qtvw_53lYAor7sAzCXaIzSxXAIb-1_bhQuylTsE5Q1tE8k6YuVapraqnwa9nzDWa9DPC5e_1hNcd5ZZuaXXktsXRA7PETJ_oxQLX-74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896" t="0" r="2896" b="0"/>
          <a:stretch>
            <a:fillRect/>
          </a:stretch>
        </p:blipFill>
        <p:spPr>
          <a:xfrm>
            <a:off x="17726830" y="7203479"/>
            <a:ext cx="5602062" cy="3957162"/>
          </a:xfrm>
          <a:prstGeom prst="rect">
            <a:avLst/>
          </a:prstGeom>
        </p:spPr>
      </p:pic>
      <p:pic>
        <p:nvPicPr>
          <p:cNvPr id="137" name="rO_3mIXpDNIkvZB8OPHs78Dl631GUCDOZLL9d5ZWf4AnAWmLeZ6hoecWDkYhTmlwQf4D5kCdhdy_wmdzJLqjQiFYXA_vUPAIPGhyyX-UwJAi7VknuWMDoc3pkCxTzJQDVUsxrWkz.jpg" descr="rO_3mIXpDNIkvZB8OPHs78Dl631GUCDOZLL9d5ZWf4AnAWmLeZ6hoecWDkYhTmlwQf4D5kCdhdy_wmdzJLqjQiFYXA_vUPAIPGhyyX-UwJAi7VknuWMDoc3pkCxTzJQDVUsxrWkz.jp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3707" t="0" r="3707" b="0"/>
          <a:stretch>
            <a:fillRect/>
          </a:stretch>
        </p:blipFill>
        <p:spPr>
          <a:xfrm>
            <a:off x="17726830" y="1394420"/>
            <a:ext cx="5601967" cy="3957095"/>
          </a:xfrm>
          <a:prstGeom prst="rect">
            <a:avLst/>
          </a:prstGeom>
        </p:spPr>
      </p:pic>
      <p:sp>
        <p:nvSpPr>
          <p:cNvPr id="138" name="Huge variety of colors and board type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Huge variety of colors and board types</a:t>
            </a:r>
          </a:p>
        </p:txBody>
      </p:sp>
      <p:pic>
        <p:nvPicPr>
          <p:cNvPr id="139" name="XjeCOIFH2e8XhDd6vvFVbzeEFgA7lmccP53S3bbNjRFriF8ndWCxK7z0rVLd60_kvYWCM-ph4LSRBFKJhkb9vXtQsaNrwwTr0AtALqu9lJqliphgbCLqWPdK5ES0iDF8l-zpu1Hz.jpg" descr="XjeCOIFH2e8XhDd6vvFVbzeEFgA7lmccP53S3bbNjRFriF8ndWCxK7z0rVLd60_kvYWCM-ph4LSRBFKJhkb9vXtQsaNrwwTr0AtALqu9lJqliphgbCLqWPdK5ES0iDF8l-zpu1Hz.jp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6849" y="660400"/>
            <a:ext cx="11808606" cy="11245206"/>
          </a:xfrm>
          <a:prstGeom prst="rect">
            <a:avLst/>
          </a:prstGeom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  <p:pic>
        <p:nvPicPr>
          <p:cNvPr id="140" name="-C4W8bWfRPjx2cdJNTg0S0c6ny4xMAqmCEtzd93gVpCCkcOqrB3RjXE6V8-nY77HAn7WZP95si7MjgqMGG4l34ZJEWcV__hvhMlC8k77C-DzwsPFKjy_JIiUMEw-OlNkQJ_jyuc-.jpg" descr="-C4W8bWfRPjx2cdJNTg0S0c6ny4xMAqmCEtzd93gVpCCkcOqrB3RjXE6V8-nY77HAn7WZP95si7MjgqMGG4l34ZJEWcV__hvhMlC8k77C-DzwsPFKjy_JIiUMEw-OlNkQJ_jyuc-.jp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9553834" y="4409458"/>
            <a:ext cx="11234616" cy="3747089"/>
          </a:xfrm>
          <a:prstGeom prst="rect">
            <a:avLst/>
          </a:prstGeom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6" grpId="2"/>
      <p:bldP build="whole" bldLvl="1" animBg="1" rev="0" advAuto="0" spid="139" grpId="3"/>
      <p:bldP build="whole" bldLvl="1" animBg="1" rev="0" advAuto="0" spid="137" grpId="1"/>
      <p:bldP build="whole" bldLvl="1" animBg="1" rev="0" advAuto="0" spid="140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esign Princip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Principles </a:t>
            </a:r>
          </a:p>
        </p:txBody>
      </p:sp>
      <p:sp>
        <p:nvSpPr>
          <p:cNvPr id="143" name="Standard laptop and USB-webca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Standard laptop and USB-webcam </a:t>
            </a:r>
          </a:p>
          <a:p>
            <a:pPr/>
            <a:r>
              <a:t>Backgammon board on the table</a:t>
            </a:r>
          </a:p>
          <a:p>
            <a:pPr/>
            <a:r>
              <a:t>Board must be fully acquired by the image</a:t>
            </a:r>
          </a:p>
          <a:p>
            <a:pPr/>
            <a:r>
              <a:t>Automated and seamless board/camera calibration </a:t>
            </a:r>
          </a:p>
          <a:p>
            <a:pPr/>
            <a:r>
              <a:t>Smooth user experience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ystem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System Design</a:t>
            </a:r>
          </a:p>
        </p:txBody>
      </p:sp>
      <p:pic>
        <p:nvPicPr>
          <p:cNvPr id="146" name="Screen Shot 2021-03-05 at 18.29.19.png" descr="Screen Shot 2021-03-05 at 18.29.19.png"/>
          <p:cNvPicPr>
            <a:picLocks noChangeAspect="0"/>
          </p:cNvPicPr>
          <p:nvPr/>
        </p:nvPicPr>
        <p:blipFill>
          <a:blip r:embed="rId2">
            <a:alphaModFix amt="87499"/>
            <a:extLst/>
          </a:blip>
          <a:stretch>
            <a:fillRect/>
          </a:stretch>
        </p:blipFill>
        <p:spPr>
          <a:xfrm>
            <a:off x="5129509" y="4413606"/>
            <a:ext cx="15321454" cy="6798198"/>
          </a:xfrm>
          <a:prstGeom prst="rect">
            <a:avLst/>
          </a:prstGeom>
          <a:effectLst>
            <a:reflection blurRad="0" stA="54585" stPos="0" endA="0" endPos="40000" dist="0" dir="5400000" fadeDir="5400000" sx="100000" sy="-100000" kx="0" ky="0" algn="bl" rotWithShape="0"/>
          </a:effectLst>
        </p:spPr>
      </p:pic>
      <p:pic>
        <p:nvPicPr>
          <p:cNvPr id="147" name="Oval Oval" descr="Oval Oval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56638" y="8292404"/>
            <a:ext cx="5867195" cy="2639525"/>
          </a:xfrm>
          <a:prstGeom prst="rect">
            <a:avLst/>
          </a:prstGeom>
        </p:spPr>
      </p:pic>
      <p:pic>
        <p:nvPicPr>
          <p:cNvPr id="149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300000">
            <a:off x="5073791" y="4831439"/>
            <a:ext cx="15432891" cy="2639525"/>
          </a:xfrm>
          <a:prstGeom prst="rect">
            <a:avLst/>
          </a:prstGeom>
        </p:spPr>
      </p:pic>
      <p:pic>
        <p:nvPicPr>
          <p:cNvPr id="151" name="Oval Oval" descr="Oval Oval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300000">
            <a:off x="14766486" y="8292404"/>
            <a:ext cx="5867195" cy="2639525"/>
          </a:xfrm>
          <a:prstGeom prst="rect">
            <a:avLst/>
          </a:prstGeom>
        </p:spPr>
      </p:pic>
      <p:pic>
        <p:nvPicPr>
          <p:cNvPr id="153" name="Oval Oval" descr="Oval Oval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49328" y="8292404"/>
            <a:ext cx="6202818" cy="2811518"/>
          </a:xfrm>
          <a:prstGeom prst="rect">
            <a:avLst/>
          </a:prstGeom>
        </p:spPr>
      </p:pic>
      <p:sp>
        <p:nvSpPr>
          <p:cNvPr id="155" name="Developed on top of Open AI Gym"/>
          <p:cNvSpPr txBox="1"/>
          <p:nvPr/>
        </p:nvSpPr>
        <p:spPr>
          <a:xfrm>
            <a:off x="10144466" y="3098980"/>
            <a:ext cx="11967692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sz="6200">
                <a:solidFill>
                  <a:srgbClr val="FF930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Developed on top of Open AI Gym</a:t>
            </a:r>
          </a:p>
        </p:txBody>
      </p:sp>
      <p:sp>
        <p:nvSpPr>
          <p:cNvPr id="156" name="OpenAI Gym"/>
          <p:cNvSpPr txBox="1"/>
          <p:nvPr/>
        </p:nvSpPr>
        <p:spPr>
          <a:xfrm>
            <a:off x="9908415" y="12331220"/>
            <a:ext cx="792074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sz="6200">
                <a:solidFill>
                  <a:srgbClr val="7A81FF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OpenAI Gym</a:t>
            </a:r>
          </a:p>
        </p:txBody>
      </p:sp>
      <p:sp>
        <p:nvSpPr>
          <p:cNvPr id="157" name="Developed from scratch"/>
          <p:cNvSpPr txBox="1"/>
          <p:nvPr/>
        </p:nvSpPr>
        <p:spPr>
          <a:xfrm>
            <a:off x="773267" y="12142380"/>
            <a:ext cx="792074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sz="6200">
                <a:solidFill>
                  <a:srgbClr val="CB297B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Developed from scratch</a:t>
            </a:r>
          </a:p>
        </p:txBody>
      </p:sp>
      <p:pic>
        <p:nvPicPr>
          <p:cNvPr id="162" name="Connection Line" descr="Connection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060278" y="4273008"/>
            <a:ext cx="423501" cy="656824"/>
          </a:xfrm>
          <a:prstGeom prst="rect">
            <a:avLst/>
          </a:prstGeom>
        </p:spPr>
      </p:pic>
      <p:pic>
        <p:nvPicPr>
          <p:cNvPr id="164" name="Connection Line" descr="Connection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609605" y="4018240"/>
            <a:ext cx="712273" cy="5791821"/>
          </a:xfrm>
          <a:prstGeom prst="rect">
            <a:avLst/>
          </a:prstGeom>
        </p:spPr>
      </p:pic>
      <p:pic>
        <p:nvPicPr>
          <p:cNvPr id="166" name="Connection Line" descr="Connection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588754" y="10887036"/>
            <a:ext cx="780343" cy="1488635"/>
          </a:xfrm>
          <a:prstGeom prst="rect">
            <a:avLst/>
          </a:prstGeom>
        </p:spPr>
      </p:pic>
      <p:pic>
        <p:nvPicPr>
          <p:cNvPr id="168" name="Connection Line" descr="Connection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066872" y="10779468"/>
            <a:ext cx="754712" cy="148136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3"/>
      <p:bldP build="whole" bldLvl="1" animBg="1" rev="0" advAuto="0" spid="162" grpId="6"/>
      <p:bldP build="whole" bldLvl="1" animBg="1" rev="0" advAuto="0" spid="151" grpId="8"/>
      <p:bldP build="whole" bldLvl="1" animBg="1" rev="0" advAuto="0" spid="164" grpId="5"/>
      <p:bldP build="whole" bldLvl="1" animBg="1" rev="0" advAuto="0" spid="155" grpId="4"/>
      <p:bldP build="whole" bldLvl="1" animBg="1" rev="0" advAuto="0" spid="147" grpId="1"/>
      <p:bldP build="whole" bldLvl="1" animBg="1" rev="0" advAuto="0" spid="157" grpId="10"/>
      <p:bldP build="whole" bldLvl="1" animBg="1" rev="0" advAuto="0" spid="153" grpId="11"/>
      <p:bldP build="whole" bldLvl="1" animBg="1" rev="0" advAuto="0" spid="168" grpId="9"/>
      <p:bldP build="whole" bldLvl="1" animBg="1" rev="0" advAuto="0" spid="149" grpId="7"/>
      <p:bldP build="whole" bldLvl="1" animBg="1" rev="0" advAuto="0" spid="166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2WrF2rw2THcUXfAU6B5324XSjNRGy0auzItLkQhz2xY_eBGv5Svpj19_tGSocIWPFyWHaAq3e1LmwS0eUqh1Yy2sq2vElz3t0YB1w2bgask6gkBBdN049cfQ-vwsIvvml6Y_yro_.png" descr="2WrF2rw2THcUXfAU6B5324XSjNRGy0auzItLkQhz2xY_eBGv5Svpj19_tGSocIWPFyWHaAq3e1LmwS0eUqh1Yy2sq2vElz3t0YB1w2bgask6gkBBdN049cfQ-vwsIvvml6Y_yro_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3807" t="0" r="3807" b="0"/>
          <a:stretch>
            <a:fillRect/>
          </a:stretch>
        </p:blipFill>
        <p:spPr>
          <a:xfrm>
            <a:off x="12192000" y="303263"/>
            <a:ext cx="12192000" cy="13716001"/>
          </a:xfrm>
          <a:prstGeom prst="rect">
            <a:avLst/>
          </a:prstGeom>
        </p:spPr>
      </p:pic>
      <p:sp>
        <p:nvSpPr>
          <p:cNvPr id="172" name="GUI &amp; AI Play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GUI &amp; AI Player</a:t>
            </a:r>
          </a:p>
        </p:txBody>
      </p:sp>
      <p:sp>
        <p:nvSpPr>
          <p:cNvPr id="173" name="Built using Python Tkinter librar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48055" indent="-448055" defTabSz="808990">
              <a:spcBef>
                <a:spcPts val="4100"/>
              </a:spcBef>
              <a:defRPr sz="3528"/>
            </a:pPr>
            <a:r>
              <a:t>Built using Python </a:t>
            </a:r>
            <a:r>
              <a:rPr u="sng">
                <a:hlinkClick r:id="rId3" invalidUrl="" action="" tgtFrame="" tooltip="" history="1" highlightClick="0" endSnd="0"/>
              </a:rPr>
              <a:t>Tkinter library</a:t>
            </a:r>
          </a:p>
          <a:p>
            <a:pPr marL="448055" indent="-448055" defTabSz="808990">
              <a:spcBef>
                <a:spcPts val="4100"/>
              </a:spcBef>
              <a:defRPr sz="3528"/>
            </a:pPr>
            <a:r>
              <a:t>Multiple adaptations done for the project</a:t>
            </a:r>
          </a:p>
          <a:p>
            <a:pPr marL="448055" indent="-448055" defTabSz="808990">
              <a:spcBef>
                <a:spcPts val="4100"/>
              </a:spcBef>
              <a:defRPr sz="3528"/>
            </a:pPr>
            <a:r>
              <a:t>The game takes place on the real board, captured during the game</a:t>
            </a:r>
          </a:p>
          <a:p>
            <a:pPr marL="448055" indent="-448055" defTabSz="808990">
              <a:spcBef>
                <a:spcPts val="4100"/>
              </a:spcBef>
              <a:defRPr sz="3528"/>
            </a:pPr>
            <a:r>
              <a:t>Player is moving both checkers (human and PC)</a:t>
            </a:r>
          </a:p>
          <a:p>
            <a:pPr marL="448055" indent="-448055" defTabSz="808990">
              <a:spcBef>
                <a:spcPts val="4100"/>
              </a:spcBef>
              <a:defRPr sz="3528"/>
            </a:pPr>
            <a:r>
              <a:t>PC moves are broken to one by one: easier to follow by the player</a:t>
            </a:r>
          </a:p>
          <a:p>
            <a:pPr marL="448055" indent="-448055" defTabSz="808990">
              <a:spcBef>
                <a:spcPts val="4100"/>
              </a:spcBef>
              <a:defRPr sz="3528"/>
            </a:pPr>
            <a:r>
              <a:t>Dice roll is virtual for both players — for smoothness </a:t>
            </a:r>
          </a:p>
          <a:p>
            <a:pPr marL="448055" indent="-448055" defTabSz="808990">
              <a:spcBef>
                <a:spcPts val="4100"/>
              </a:spcBef>
              <a:defRPr sz="3528"/>
            </a:pPr>
            <a:r>
              <a:t>Semi automated: need to confirm after move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omputer Vision Module: Challen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Computer Vision Module: Challenges</a:t>
            </a:r>
          </a:p>
        </p:txBody>
      </p:sp>
      <p:sp>
        <p:nvSpPr>
          <p:cNvPr id="176" name="Checkers cover important visual features of the board during the game (e.g. triangle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Checkers cover important visual features of the board during the game (e.g. triangles)</a:t>
            </a:r>
          </a:p>
          <a:p>
            <a:pPr/>
            <a:r>
              <a:t>Many small checkers (30), freely moving with no fixed locations on the board</a:t>
            </a:r>
          </a:p>
          <a:p>
            <a:pPr/>
            <a:r>
              <a:t>The board is not smooth, its color is not distinctive </a:t>
            </a:r>
          </a:p>
          <a:p>
            <a:pPr/>
            <a:r>
              <a:t>Black checkers color is identical to the black triangles </a:t>
            </a:r>
          </a:p>
        </p:txBody>
      </p:sp>
      <p:pic>
        <p:nvPicPr>
          <p:cNvPr id="177" name="Oval Oval" descr="Oval Oval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79" y="2585529"/>
            <a:ext cx="23274041" cy="2639525"/>
          </a:xfrm>
          <a:prstGeom prst="rect">
            <a:avLst/>
          </a:prstGeom>
        </p:spPr>
      </p:pic>
      <p:pic>
        <p:nvPicPr>
          <p:cNvPr id="181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709" y="4269433"/>
            <a:ext cx="3282339" cy="7624191"/>
          </a:xfrm>
          <a:prstGeom prst="rect">
            <a:avLst/>
          </a:prstGeom>
        </p:spPr>
      </p:pic>
      <p:sp>
        <p:nvSpPr>
          <p:cNvPr id="180" name="Chosen a “stateful board capturing” approach"/>
          <p:cNvSpPr txBox="1"/>
          <p:nvPr/>
        </p:nvSpPr>
        <p:spPr>
          <a:xfrm>
            <a:off x="3593820" y="11921825"/>
            <a:ext cx="1719636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defRPr sz="6200">
                <a:solidFill>
                  <a:srgbClr val="FF26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Chosen a “stateful board capturing” approach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2"/>
      <p:bldP build="whole" bldLvl="1" animBg="1" rev="0" advAuto="0" spid="177" grpId="1"/>
      <p:bldP build="whole" bldLvl="1" animBg="1" rev="0" advAuto="0" spid="180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Board Detection, Take #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Board Detection, Take #1</a:t>
            </a:r>
          </a:p>
        </p:txBody>
      </p:sp>
      <p:sp>
        <p:nvSpPr>
          <p:cNvPr id="185" name="Requirement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Requirements</a:t>
            </a:r>
            <a:r>
              <a:t> </a:t>
            </a:r>
          </a:p>
          <a:p>
            <a:pPr lvl="1"/>
            <a:r>
              <a:t>Needs to be highly accurate</a:t>
            </a:r>
          </a:p>
          <a:p>
            <a:pPr lvl="1"/>
            <a:r>
              <a:t>Needs to include alignment of the board</a:t>
            </a:r>
          </a:p>
          <a:p>
            <a:pPr lvl="1"/>
            <a:r>
              <a:t>Must not rely on visual features of the board (covered during the game)</a:t>
            </a:r>
          </a:p>
          <a:p>
            <a:pPr/>
            <a:r>
              <a:rPr b="1"/>
              <a:t>Challenges</a:t>
            </a:r>
            <a:r>
              <a:t> </a:t>
            </a:r>
          </a:p>
          <a:p>
            <a:pPr lvl="1"/>
            <a:r>
              <a:t>Colors issue — cannot effectively distinct the board from it’s surrounding </a:t>
            </a:r>
          </a:p>
          <a:p>
            <a:pPr lvl="1"/>
            <a:r>
              <a:t>Spent days on this, in vain 😟  </a:t>
            </a:r>
          </a:p>
        </p:txBody>
      </p:sp>
      <p:pic>
        <p:nvPicPr>
          <p:cNvPr id="186" name="ihOxBKAb-f-iCRB4KG5hQA7IEsWU8Zo8Vtn2zDC9jgwiuIRfgANTxcUl_wwKDofVK-l2YF2um3TW_ZwHXknbS2O-uq0iyqDBjhaJFqXDzQc32uN5xlokuvImdzqoeSd2YEfH1b_v.png" descr="ihOxBKAb-f-iCRB4KG5hQA7IEsWU8Zo8Vtn2zDC9jgwiuIRfgANTxcUl_wwKDofVK-l2YF2um3TW_ZwHXknbS2O-uq0iyqDBjhaJFqXDzQc32uN5xlokuvImdzqoeSd2YEfH1b_v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59522" y="970518"/>
            <a:ext cx="10256956" cy="5922075"/>
          </a:xfrm>
          <a:prstGeom prst="rect">
            <a:avLst/>
          </a:prstGeom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  <p:pic>
        <p:nvPicPr>
          <p:cNvPr id="187" name="O-b4ctAj4AkDZY4tsHTusDMtq2MQirNutPfhw1dZb4vW12eV3Ekk-Ap7veLk0msJ3_LM1AHgjjiOe5Sx6x1G3GiF8CMVgJdhDG1g2MM-lpsApdm3yzw4jvkLWZ5PSO3desF_jYzV.png" descr="O-b4ctAj4AkDZY4tsHTusDMtq2MQirNutPfhw1dZb4vW12eV3Ekk-Ap7veLk0msJ3_LM1AHgjjiOe5Sx6x1G3GiF8CMVgJdhDG1g2MM-lpsApdm3yzw4jvkLWZ5PSO3desF_jYzV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41337" y="7006409"/>
            <a:ext cx="10293325" cy="5942273"/>
          </a:xfrm>
          <a:prstGeom prst="rect">
            <a:avLst/>
          </a:prstGeom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  <p:pic>
        <p:nvPicPr>
          <p:cNvPr id="188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82179" y="6635333"/>
            <a:ext cx="3611643" cy="144402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Board Detection, Take #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Board Detection, Take #2</a:t>
            </a:r>
          </a:p>
        </p:txBody>
      </p:sp>
      <p:sp>
        <p:nvSpPr>
          <p:cNvPr id="192" name="Added 4 circle-shaped green staples on the board’s vertic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Added 4 circle-shaped green staples on the board’s vertices </a:t>
            </a:r>
          </a:p>
          <a:p>
            <a:pPr/>
            <a:r>
              <a:rPr b="1"/>
              <a:t>Detection</a:t>
            </a:r>
            <a:r>
              <a:t>:</a:t>
            </a:r>
          </a:p>
          <a:p>
            <a:pPr lvl="1"/>
            <a:r>
              <a:t>Green HSV filter </a:t>
            </a:r>
          </a:p>
          <a:p>
            <a:pPr lvl="1"/>
            <a:r>
              <a:t>Erosion and dilation</a:t>
            </a:r>
          </a:p>
          <a:p>
            <a:pPr lvl="1"/>
            <a:r>
              <a:t>Hough circle transform</a:t>
            </a:r>
          </a:p>
          <a:p>
            <a:pPr lvl="1"/>
          </a:p>
          <a:p>
            <a:pPr lvl="1"/>
            <a:r>
              <a:t>(Optional) geometric verification, with some slack for camera angle flexibility</a:t>
            </a:r>
          </a:p>
        </p:txBody>
      </p:sp>
      <p:pic>
        <p:nvPicPr>
          <p:cNvPr id="193" name="Screen Shot 2021-03-05 at 19.20.38.png" descr="Screen Shot 2021-03-05 at 19.20.38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31611" y="968646"/>
            <a:ext cx="10260233" cy="5872784"/>
          </a:xfrm>
          <a:prstGeom prst="rect">
            <a:avLst/>
          </a:prstGeom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  <p:pic>
        <p:nvPicPr>
          <p:cNvPr id="194" name="Screen Shot 2021-03-05 at 19.21.05.png" descr="Screen Shot 2021-03-05 at 19.21.05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31611" y="7197356"/>
            <a:ext cx="10260233" cy="5876906"/>
          </a:xfrm>
          <a:prstGeom prst="rect">
            <a:avLst/>
          </a:prstGeom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  <p:pic>
        <p:nvPicPr>
          <p:cNvPr id="195" name="Oval Oval" descr="Oval Oval"/>
          <p:cNvPicPr>
            <a:picLocks noChangeAspect="0"/>
          </p:cNvPicPr>
          <p:nvPr/>
        </p:nvPicPr>
        <p:blipFill>
          <a:blip r:embed="rId4">
            <a:alphaModFix amt="59399"/>
            <a:extLst/>
          </a:blip>
          <a:stretch>
            <a:fillRect/>
          </a:stretch>
        </p:blipFill>
        <p:spPr>
          <a:xfrm>
            <a:off x="20293624" y="5745672"/>
            <a:ext cx="610701" cy="620046"/>
          </a:xfrm>
          <a:prstGeom prst="rect">
            <a:avLst/>
          </a:prstGeom>
        </p:spPr>
      </p:pic>
      <p:pic>
        <p:nvPicPr>
          <p:cNvPr id="197" name="Oval Oval" descr="Oval Oval"/>
          <p:cNvPicPr>
            <a:picLocks noChangeAspect="0"/>
          </p:cNvPicPr>
          <p:nvPr/>
        </p:nvPicPr>
        <p:blipFill>
          <a:blip r:embed="rId4">
            <a:alphaModFix amt="59399"/>
            <a:extLst/>
          </a:blip>
          <a:stretch>
            <a:fillRect/>
          </a:stretch>
        </p:blipFill>
        <p:spPr>
          <a:xfrm>
            <a:off x="20413445" y="1360791"/>
            <a:ext cx="610701" cy="620046"/>
          </a:xfrm>
          <a:prstGeom prst="rect">
            <a:avLst/>
          </a:prstGeom>
        </p:spPr>
      </p:pic>
      <p:pic>
        <p:nvPicPr>
          <p:cNvPr id="199" name="Oval Oval" descr="Oval Oval"/>
          <p:cNvPicPr>
            <a:picLocks noChangeAspect="0"/>
          </p:cNvPicPr>
          <p:nvPr/>
        </p:nvPicPr>
        <p:blipFill>
          <a:blip r:embed="rId4">
            <a:alphaModFix amt="59399"/>
            <a:extLst/>
          </a:blip>
          <a:stretch>
            <a:fillRect/>
          </a:stretch>
        </p:blipFill>
        <p:spPr>
          <a:xfrm>
            <a:off x="15975699" y="5618672"/>
            <a:ext cx="610700" cy="620046"/>
          </a:xfrm>
          <a:prstGeom prst="rect">
            <a:avLst/>
          </a:prstGeom>
        </p:spPr>
      </p:pic>
      <p:pic>
        <p:nvPicPr>
          <p:cNvPr id="201" name="Oval Oval" descr="Oval Oval"/>
          <p:cNvPicPr>
            <a:picLocks noChangeAspect="0"/>
          </p:cNvPicPr>
          <p:nvPr/>
        </p:nvPicPr>
        <p:blipFill>
          <a:blip r:embed="rId4">
            <a:alphaModFix amt="59399"/>
            <a:extLst/>
          </a:blip>
          <a:stretch>
            <a:fillRect/>
          </a:stretch>
        </p:blipFill>
        <p:spPr>
          <a:xfrm>
            <a:off x="16211749" y="1360791"/>
            <a:ext cx="610701" cy="620046"/>
          </a:xfrm>
          <a:prstGeom prst="rect">
            <a:avLst/>
          </a:prstGeom>
        </p:spPr>
      </p:pic>
      <p:pic>
        <p:nvPicPr>
          <p:cNvPr id="203" name="Screen Shot 2021-03-05 at 19.21.30.png" descr="Screen Shot 2021-03-05 at 19.21.30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76843" y="8872789"/>
            <a:ext cx="7584116" cy="4420803"/>
          </a:xfrm>
          <a:prstGeom prst="rect">
            <a:avLst/>
          </a:prstGeom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  <p:pic>
        <p:nvPicPr>
          <p:cNvPr id="205" name="Connection Line" descr="Connection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28312" y="10949774"/>
            <a:ext cx="2289882" cy="100227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3" grpId="1"/>
      <p:bldP build="whole" bldLvl="1" animBg="1" rev="0" advAuto="0" spid="205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